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11/13/2018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0"/>
            <a:r>
              <a:rPr lang="en-US" dirty="0" smtClean="0"/>
              <a:t>ANN</a:t>
            </a:r>
            <a:endParaRPr lang="ar-IQ" dirty="0"/>
          </a:p>
        </p:txBody>
      </p:sp>
      <p:sp>
        <p:nvSpPr>
          <p:cNvPr id="3" name="Subtitle 2"/>
          <p:cNvSpPr>
            <a:spLocks noGrp="1"/>
          </p:cNvSpPr>
          <p:nvPr>
            <p:ph type="subTitle" idx="1"/>
          </p:nvPr>
        </p:nvSpPr>
        <p:spPr/>
        <p:txBody>
          <a:bodyPr/>
          <a:lstStyle/>
          <a:p>
            <a:pPr algn="ctr" rtl="0"/>
            <a:r>
              <a:rPr lang="en-US" sz="3200" b="1" dirty="0"/>
              <a:t>The Hopfield Network</a:t>
            </a:r>
            <a:endParaRPr lang="en-US" sz="3200" dirty="0"/>
          </a:p>
          <a:p>
            <a:endParaRPr lang="ar-IQ" dirty="0"/>
          </a:p>
        </p:txBody>
      </p:sp>
    </p:spTree>
    <p:extLst>
      <p:ext uri="{BB962C8B-B14F-4D97-AF65-F5344CB8AC3E}">
        <p14:creationId xmlns:p14="http://schemas.microsoft.com/office/powerpoint/2010/main" val="1183237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518985" y="840258"/>
            <a:ext cx="5202193" cy="4090087"/>
          </a:xfrm>
          <a:prstGeom prst="rect">
            <a:avLst/>
          </a:prstGeom>
          <a:noFill/>
          <a:ln>
            <a:noFill/>
          </a:ln>
        </p:spPr>
      </p:pic>
    </p:spTree>
    <p:extLst>
      <p:ext uri="{BB962C8B-B14F-4D97-AF65-F5344CB8AC3E}">
        <p14:creationId xmlns:p14="http://schemas.microsoft.com/office/powerpoint/2010/main" val="1980106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345989" y="630195"/>
            <a:ext cx="4423719" cy="4583472"/>
          </a:xfrm>
          <a:prstGeom prst="rect">
            <a:avLst/>
          </a:prstGeom>
          <a:noFill/>
          <a:ln>
            <a:noFill/>
          </a:ln>
        </p:spPr>
      </p:pic>
    </p:spTree>
    <p:extLst>
      <p:ext uri="{BB962C8B-B14F-4D97-AF65-F5344CB8AC3E}">
        <p14:creationId xmlns:p14="http://schemas.microsoft.com/office/powerpoint/2010/main" val="3797093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265" y="531342"/>
            <a:ext cx="9502346" cy="5386539"/>
          </a:xfrm>
          <a:prstGeom prst="rect">
            <a:avLst/>
          </a:prstGeom>
        </p:spPr>
        <p:txBody>
          <a:bodyPr wrap="square">
            <a:spAutoFit/>
          </a:bodyPr>
          <a:lstStyle/>
          <a:p>
            <a:pPr algn="ctr">
              <a:lnSpc>
                <a:spcPct val="107000"/>
              </a:lnSpc>
              <a:spcAft>
                <a:spcPts val="800"/>
              </a:spcAft>
              <a:tabLst>
                <a:tab pos="1450975" algn="l"/>
              </a:tabLs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r>
              <a:rPr lang="en-US" sz="2800" b="1" dirty="0">
                <a:latin typeface="Times New Roman" panose="02020603050405020304" pitchFamily="18" charset="0"/>
                <a:ea typeface="Calibri" panose="020F0502020204030204" pitchFamily="34" charset="0"/>
                <a:cs typeface="Arial" panose="020B0604020202020204" pitchFamily="34" charset="0"/>
              </a:rPr>
              <a:t>The Hopfield Network</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r>
              <a:rPr lang="en-US" sz="2800" dirty="0">
                <a:latin typeface="Times New Roman" panose="02020603050405020304" pitchFamily="18" charset="0"/>
                <a:ea typeface="Calibri" panose="020F0502020204030204" pitchFamily="34" charset="0"/>
                <a:cs typeface="Arial" panose="020B0604020202020204" pitchFamily="34" charset="0"/>
              </a:rPr>
              <a:t>The Nobel prize winner John Hopfield has developed the discrete Hopfield net. The net is a fully interconnected neural net, in the sense that each unit is connected to every other unit. The discrete Hopfield net has symmetric weights with no self-connections,     </a:t>
            </a:r>
            <a:r>
              <a:rPr lang="en-US" sz="2800" dirty="0" err="1">
                <a:latin typeface="Times New Roman" panose="02020603050405020304" pitchFamily="18" charset="0"/>
                <a:ea typeface="Calibri" panose="020F0502020204030204" pitchFamily="34" charset="0"/>
                <a:cs typeface="Arial" panose="020B0604020202020204" pitchFamily="34" charset="0"/>
              </a:rPr>
              <a:t>i.e</a:t>
            </a:r>
            <a:r>
              <a:rPr lang="en-US" sz="2800" dirty="0">
                <a:latin typeface="Times New Roman" panose="02020603050405020304" pitchFamily="18" charset="0"/>
                <a:ea typeface="Calibri" panose="020F0502020204030204" pitchFamily="34" charset="0"/>
                <a:cs typeface="Arial" panose="020B0604020202020204" pitchFamily="34" charset="0"/>
              </a:rPr>
              <a:t>,                             </a:t>
            </a:r>
            <a:endParaRPr lang="en-US" sz="28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r>
              <a:rPr lang="en-US" sz="2800" dirty="0" err="1" smtClean="0">
                <a:latin typeface="Times New Roman" panose="02020603050405020304" pitchFamily="18" charset="0"/>
                <a:ea typeface="Calibri" panose="020F0502020204030204" pitchFamily="34" charset="0"/>
                <a:cs typeface="Arial" panose="020B0604020202020204" pitchFamily="34" charset="0"/>
              </a:rPr>
              <a:t>Wij</a:t>
            </a:r>
            <a:r>
              <a:rPr lang="en-US" sz="2800" dirty="0" smtClean="0">
                <a:latin typeface="Times New Roman" panose="02020603050405020304" pitchFamily="18" charset="0"/>
                <a:ea typeface="Calibri" panose="020F0502020204030204" pitchFamily="34" charset="0"/>
                <a:cs typeface="Arial" panose="020B0604020202020204" pitchFamily="34" charset="0"/>
              </a:rPr>
              <a:t> </a:t>
            </a:r>
            <a:r>
              <a:rPr lang="en-US" sz="2800" dirty="0">
                <a:latin typeface="Times New Roman" panose="02020603050405020304" pitchFamily="18" charset="0"/>
                <a:ea typeface="Calibri" panose="020F0502020204030204" pitchFamily="34" charset="0"/>
                <a:cs typeface="Arial" panose="020B0604020202020204" pitchFamily="34" charset="0"/>
              </a:rPr>
              <a:t>= </a:t>
            </a:r>
            <a:r>
              <a:rPr lang="en-US" sz="2800" dirty="0" err="1">
                <a:latin typeface="Times New Roman" panose="02020603050405020304" pitchFamily="18" charset="0"/>
                <a:ea typeface="Calibri" panose="020F0502020204030204" pitchFamily="34" charset="0"/>
                <a:cs typeface="Arial" panose="020B0604020202020204" pitchFamily="34" charset="0"/>
              </a:rPr>
              <a:t>Wji</a:t>
            </a:r>
            <a:r>
              <a:rPr lang="en-US" sz="2800" dirty="0">
                <a:latin typeface="Times New Roman" panose="02020603050405020304" pitchFamily="18" charset="0"/>
                <a:ea typeface="Calibri" panose="020F0502020204030204" pitchFamily="34" charset="0"/>
                <a:cs typeface="Arial" panose="020B0604020202020204" pitchFamily="34" charset="0"/>
              </a:rPr>
              <a:t> </a:t>
            </a:r>
            <a:r>
              <a:rPr lang="en-US" sz="28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dirty="0">
                <a:latin typeface="Times New Roman" panose="02020603050405020304" pitchFamily="18" charset="0"/>
                <a:ea typeface="Calibri" panose="020F0502020204030204" pitchFamily="34" charset="0"/>
                <a:cs typeface="Arial" panose="020B0604020202020204" pitchFamily="34" charset="0"/>
              </a:rPr>
              <a:t> And Wii </a:t>
            </a:r>
            <a:r>
              <a:rPr lang="en-US" sz="28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dirty="0">
                <a:latin typeface="Times New Roman" panose="02020603050405020304" pitchFamily="18" charset="0"/>
                <a:ea typeface="Calibri" panose="020F0502020204030204" pitchFamily="34" charset="0"/>
                <a:cs typeface="Arial" panose="020B0604020202020204" pitchFamily="34" charset="0"/>
              </a:rPr>
              <a:t> 0</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r>
              <a:rPr lang="en-US" sz="2800" dirty="0">
                <a:latin typeface="Times New Roman" panose="02020603050405020304" pitchFamily="18" charset="0"/>
                <a:ea typeface="Calibri" panose="020F0502020204030204" pitchFamily="34" charset="0"/>
                <a:cs typeface="Arial" panose="020B0604020202020204" pitchFamily="34" charset="0"/>
              </a:rPr>
              <a:t>In this NN, inputs of 0 or 1 are usually used, but the weights are initially calculated after converting the inputs to -1 or +1 respectively.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80414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569308" y="1"/>
            <a:ext cx="8526162" cy="4510216"/>
          </a:xfrm>
          <a:prstGeom prst="rect">
            <a:avLst/>
          </a:prstGeom>
          <a:noFill/>
          <a:ln>
            <a:noFill/>
          </a:ln>
        </p:spPr>
      </p:pic>
      <p:sp>
        <p:nvSpPr>
          <p:cNvPr id="3" name="Rectangle 2"/>
          <p:cNvSpPr/>
          <p:nvPr/>
        </p:nvSpPr>
        <p:spPr>
          <a:xfrm>
            <a:off x="4408679" y="3234652"/>
            <a:ext cx="3374642" cy="2126416"/>
          </a:xfrm>
          <a:prstGeom prst="rect">
            <a:avLst/>
          </a:prstGeom>
        </p:spPr>
        <p:txBody>
          <a:bodyPr wrap="none">
            <a:spAutoFit/>
          </a:bodyPr>
          <a:lstStyle/>
          <a:p>
            <a:pPr algn="just">
              <a:lnSpc>
                <a:spcPct val="107000"/>
              </a:lnSpc>
              <a:spcAft>
                <a:spcPts val="800"/>
              </a:spcAft>
              <a:tabLst>
                <a:tab pos="2259330" algn="l"/>
              </a:tabLst>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tabLst>
                <a:tab pos="2259330" algn="l"/>
              </a:tabLst>
            </a:pPr>
            <a:endParaRPr lang="en-US" dirty="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tabLst>
                <a:tab pos="2259330" algn="l"/>
              </a:tabLst>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tabLst>
                <a:tab pos="2259330" algn="l"/>
              </a:tabLst>
            </a:pPr>
            <a:endParaRPr lang="en-US" dirty="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tabLst>
                <a:tab pos="2259330" algn="l"/>
              </a:tabLst>
            </a:pPr>
            <a:r>
              <a:rPr lang="en-US" sz="2800" dirty="0" smtClean="0">
                <a:latin typeface="Times New Roman" panose="02020603050405020304" pitchFamily="18" charset="0"/>
                <a:ea typeface="Calibri" panose="020F0502020204030204" pitchFamily="34" charset="0"/>
                <a:cs typeface="Arial" panose="020B0604020202020204" pitchFamily="34" charset="0"/>
              </a:rPr>
              <a:t>The </a:t>
            </a:r>
            <a:r>
              <a:rPr lang="en-US" sz="2800" dirty="0">
                <a:latin typeface="Times New Roman" panose="02020603050405020304" pitchFamily="18" charset="0"/>
                <a:ea typeface="Calibri" panose="020F0502020204030204" pitchFamily="34" charset="0"/>
                <a:cs typeface="Arial" panose="020B0604020202020204" pitchFamily="34" charset="0"/>
              </a:rPr>
              <a:t>Hopfield network</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52864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265" y="86497"/>
            <a:ext cx="10120184" cy="4801314"/>
          </a:xfrm>
          <a:prstGeom prst="rect">
            <a:avLst/>
          </a:prstGeom>
        </p:spPr>
        <p:txBody>
          <a:bodyPr wrap="square">
            <a:spAutoFit/>
          </a:bodyPr>
          <a:lstStyle/>
          <a:p>
            <a:r>
              <a:rPr lang="en-US" sz="2400" dirty="0">
                <a:latin typeface="Times New Roman" panose="02020603050405020304" pitchFamily="18" charset="0"/>
                <a:ea typeface="Calibri" panose="020F0502020204030204" pitchFamily="34" charset="0"/>
              </a:rPr>
              <a:t>The outputs of the Hopfield are connected to the inputs as shown in Figure, thus feedback has been introduced into the network. The present output pattern is no longer dependent on the present inputs, but is also dependent on the previous outputs. Therefore, the network can be said to have some sort of memory, also the Hopfield network has only one layer of neurons. The response of an individual neuron in the network is given by: - </a:t>
            </a:r>
            <a:endParaRPr lang="en-US" sz="2400" dirty="0" smtClean="0">
              <a:latin typeface="Times New Roman" panose="02020603050405020304" pitchFamily="18" charset="0"/>
              <a:ea typeface="Calibri" panose="020F0502020204030204" pitchFamily="34" charset="0"/>
            </a:endParaRPr>
          </a:p>
          <a:p>
            <a:endParaRPr lang="en-US" dirty="0">
              <a:latin typeface="Times New Roman" panose="02020603050405020304" pitchFamily="18" charset="0"/>
            </a:endParaRPr>
          </a:p>
          <a:p>
            <a:endParaRPr lang="en-US" dirty="0" smtClean="0">
              <a:latin typeface="Times New Roman" panose="02020603050405020304" pitchFamily="18" charset="0"/>
            </a:endParaRPr>
          </a:p>
          <a:p>
            <a:endParaRPr lang="en-US" dirty="0">
              <a:latin typeface="Times New Roman" panose="02020603050405020304" pitchFamily="18" charset="0"/>
            </a:endParaRPr>
          </a:p>
          <a:p>
            <a:endParaRPr lang="en-US" dirty="0" smtClean="0">
              <a:latin typeface="Times New Roman" panose="02020603050405020304" pitchFamily="18" charset="0"/>
            </a:endParaRPr>
          </a:p>
          <a:p>
            <a:endParaRPr lang="en-US" dirty="0">
              <a:latin typeface="Times New Roman" panose="02020603050405020304" pitchFamily="18" charset="0"/>
            </a:endParaRPr>
          </a:p>
          <a:p>
            <a:endParaRPr lang="en-US" dirty="0" smtClean="0">
              <a:latin typeface="Times New Roman" panose="02020603050405020304" pitchFamily="18" charset="0"/>
            </a:endParaRPr>
          </a:p>
          <a:p>
            <a:endParaRPr lang="en-US" dirty="0">
              <a:latin typeface="Times New Roman" panose="02020603050405020304" pitchFamily="18" charset="0"/>
            </a:endParaRPr>
          </a:p>
          <a:p>
            <a:endParaRPr lang="en-US" dirty="0" smtClean="0">
              <a:latin typeface="Times New Roman" panose="02020603050405020304" pitchFamily="18" charset="0"/>
            </a:endParaRPr>
          </a:p>
          <a:p>
            <a:endParaRPr lang="ar-IQ" dirty="0"/>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3608173" y="3011805"/>
            <a:ext cx="5016843" cy="1967968"/>
          </a:xfrm>
          <a:prstGeom prst="rect">
            <a:avLst/>
          </a:prstGeom>
          <a:noFill/>
          <a:ln>
            <a:noFill/>
          </a:ln>
        </p:spPr>
      </p:pic>
    </p:spTree>
    <p:extLst>
      <p:ext uri="{BB962C8B-B14F-4D97-AF65-F5344CB8AC3E}">
        <p14:creationId xmlns:p14="http://schemas.microsoft.com/office/powerpoint/2010/main" val="231001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135" y="247136"/>
            <a:ext cx="11751276" cy="5639942"/>
          </a:xfrm>
          <a:prstGeom prst="rect">
            <a:avLst/>
          </a:prstGeom>
        </p:spPr>
        <p:txBody>
          <a:bodyPr wrap="square">
            <a:spAutoFit/>
          </a:bodyPr>
          <a:lstStyle/>
          <a:p>
            <a:pPr algn="just">
              <a:lnSpc>
                <a:spcPct val="107000"/>
              </a:lnSpc>
              <a:spcAft>
                <a:spcPts val="800"/>
              </a:spcAft>
              <a:tabLst>
                <a:tab pos="1450975" algn="l"/>
              </a:tabLst>
            </a:pPr>
            <a:r>
              <a:rPr lang="en-US" sz="2400" dirty="0">
                <a:latin typeface="Times New Roman" panose="02020603050405020304" pitchFamily="18" charset="0"/>
                <a:ea typeface="Calibri" panose="020F0502020204030204" pitchFamily="34" charset="0"/>
                <a:cs typeface="Arial" panose="020B0604020202020204" pitchFamily="34" charset="0"/>
              </a:rPr>
              <a:t>This means that for the </a:t>
            </a:r>
            <a:r>
              <a:rPr lang="en-US" sz="2400" dirty="0" err="1">
                <a:latin typeface="Times New Roman" panose="02020603050405020304" pitchFamily="18" charset="0"/>
                <a:ea typeface="Calibri" panose="020F0502020204030204" pitchFamily="34" charset="0"/>
                <a:cs typeface="Arial" panose="020B0604020202020204" pitchFamily="34" charset="0"/>
              </a:rPr>
              <a:t>jth</a:t>
            </a:r>
            <a:r>
              <a:rPr lang="en-US" sz="2400" dirty="0">
                <a:latin typeface="Times New Roman" panose="02020603050405020304" pitchFamily="18" charset="0"/>
                <a:ea typeface="Calibri" panose="020F0502020204030204" pitchFamily="34" charset="0"/>
                <a:cs typeface="Arial" panose="020B0604020202020204" pitchFamily="34" charset="0"/>
              </a:rPr>
              <a:t> neuron, the inputs from all other neurons are weighted and summed.  Note </a:t>
            </a:r>
            <a:r>
              <a:rPr lang="en-US" sz="2400" dirty="0" err="1">
                <a:latin typeface="Times New Roman" panose="02020603050405020304" pitchFamily="18" charset="0"/>
                <a:ea typeface="Calibri" panose="020F0502020204030204" pitchFamily="34" charset="0"/>
                <a:cs typeface="Arial" panose="020B0604020202020204" pitchFamily="34" charset="0"/>
              </a:rPr>
              <a:t>i</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j , which means that the output of each neuron is connected to the input of every other neuron, but not to itself. The output is a hard-limiter which gives a 1 output if the weighted sum is greater than </a:t>
            </a:r>
            <a:r>
              <a:rPr lang="en-US" sz="2400" dirty="0" err="1">
                <a:latin typeface="Times New Roman" panose="02020603050405020304" pitchFamily="18" charset="0"/>
                <a:ea typeface="Calibri" panose="020F0502020204030204" pitchFamily="34" charset="0"/>
                <a:cs typeface="Arial" panose="020B0604020202020204" pitchFamily="34" charset="0"/>
              </a:rPr>
              <a:t>Tj</a:t>
            </a:r>
            <a:r>
              <a:rPr lang="en-US" sz="2400" dirty="0">
                <a:latin typeface="Times New Roman" panose="02020603050405020304" pitchFamily="18" charset="0"/>
                <a:ea typeface="Calibri" panose="020F0502020204030204" pitchFamily="34" charset="0"/>
                <a:cs typeface="Arial" panose="020B0604020202020204" pitchFamily="34" charset="0"/>
              </a:rPr>
              <a:t> and an output of 0 if the weighted sum is less than </a:t>
            </a:r>
            <a:r>
              <a:rPr lang="en-US" sz="2400" dirty="0" err="1">
                <a:latin typeface="Times New Roman" panose="02020603050405020304" pitchFamily="18" charset="0"/>
                <a:ea typeface="Calibri" panose="020F0502020204030204" pitchFamily="34" charset="0"/>
                <a:cs typeface="Arial" panose="020B0604020202020204" pitchFamily="34" charset="0"/>
              </a:rPr>
              <a:t>Tj</a:t>
            </a:r>
            <a:r>
              <a:rPr lang="en-US" sz="2400" dirty="0">
                <a:latin typeface="Times New Roman" panose="02020603050405020304" pitchFamily="18" charset="0"/>
                <a:ea typeface="Calibri" panose="020F0502020204030204" pitchFamily="34" charset="0"/>
                <a:cs typeface="Arial" panose="020B0604020202020204" pitchFamily="34" charset="0"/>
              </a:rPr>
              <a:t>. it will be assumed that the output does not change when the weighted sum is equal to </a:t>
            </a:r>
            <a:r>
              <a:rPr lang="en-US" sz="2400" dirty="0" err="1">
                <a:latin typeface="Times New Roman" panose="02020603050405020304" pitchFamily="18" charset="0"/>
                <a:ea typeface="Calibri" panose="020F0502020204030204" pitchFamily="34" charset="0"/>
                <a:cs typeface="Arial" panose="020B0604020202020204" pitchFamily="34" charset="0"/>
              </a:rPr>
              <a:t>Tj</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r>
              <a:rPr lang="en-US" sz="2400" dirty="0">
                <a:latin typeface="Times New Roman" panose="02020603050405020304" pitchFamily="18" charset="0"/>
                <a:ea typeface="Calibri" panose="020F0502020204030204" pitchFamily="34" charset="0"/>
                <a:cs typeface="Arial" panose="020B0604020202020204" pitchFamily="34" charset="0"/>
              </a:rPr>
              <a:t>Thresholds also need to be calculated.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This </a:t>
            </a:r>
            <a:r>
              <a:rPr lang="en-US" sz="2400" dirty="0">
                <a:latin typeface="Times New Roman" panose="02020603050405020304" pitchFamily="18" charset="0"/>
                <a:ea typeface="Calibri" panose="020F0502020204030204" pitchFamily="34" charset="0"/>
                <a:cs typeface="Arial" panose="020B0604020202020204" pitchFamily="34" charset="0"/>
              </a:rPr>
              <a:t>could be included in the matrix by assuming that there is an additional neuron, called neuron 0, which is permanently stuck at 1</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spcAft>
                <a:spcPts val="800"/>
              </a:spcAft>
              <a:tabLst>
                <a:tab pos="1450975"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All other neurons have input connections to this neuron’s output with weight W01, W02, W03,…etc. this provides an offset which is added to the weighted sum. The relationship between the offset and the threshold </a:t>
            </a:r>
            <a:r>
              <a:rPr lang="en-US" sz="2400" dirty="0" err="1">
                <a:latin typeface="Times New Roman" panose="02020603050405020304" pitchFamily="18" charset="0"/>
                <a:ea typeface="Calibri" panose="020F0502020204030204" pitchFamily="34" charset="0"/>
                <a:cs typeface="Arial" panose="020B0604020202020204" pitchFamily="34" charset="0"/>
              </a:rPr>
              <a:t>Tj</a:t>
            </a:r>
            <a:r>
              <a:rPr lang="en-US" sz="2400" dirty="0">
                <a:latin typeface="Times New Roman" panose="02020603050405020304" pitchFamily="18" charset="0"/>
                <a:ea typeface="Calibri" panose="020F0502020204030204" pitchFamily="34" charset="0"/>
                <a:cs typeface="Arial" panose="020B0604020202020204" pitchFamily="34" charset="0"/>
              </a:rPr>
              <a:t> is therefore:-       </a:t>
            </a:r>
            <a:r>
              <a:rPr lang="en-US" sz="2400" dirty="0" err="1">
                <a:latin typeface="Times New Roman" panose="02020603050405020304" pitchFamily="18" charset="0"/>
                <a:ea typeface="Calibri" panose="020F0502020204030204" pitchFamily="34" charset="0"/>
                <a:cs typeface="Arial" panose="020B0604020202020204" pitchFamily="34" charset="0"/>
              </a:rPr>
              <a:t>Tj</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-W0j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r>
              <a:rPr lang="en-US" sz="2400" dirty="0">
                <a:latin typeface="Times New Roman" panose="02020603050405020304" pitchFamily="18" charset="0"/>
                <a:ea typeface="Calibri" panose="020F0502020204030204" pitchFamily="34" charset="0"/>
                <a:cs typeface="Arial" panose="020B0604020202020204" pitchFamily="34" charset="0"/>
              </a:rPr>
              <a:t>The output [y] is just the output of neuron 0 which is permanently stuck at 1, so the formula becomes:-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W0</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err="1">
                <a:latin typeface="Times New Roman" panose="02020603050405020304" pitchFamily="18" charset="0"/>
                <a:ea typeface="Calibri" panose="020F0502020204030204" pitchFamily="34" charset="0"/>
                <a:cs typeface="Arial" panose="020B0604020202020204" pitchFamily="34" charset="0"/>
              </a:rPr>
              <a:t>X</a:t>
            </a:r>
            <a:r>
              <a:rPr lang="en-US" sz="2400" dirty="0" err="1">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baseline="30000" dirty="0" err="1">
                <a:latin typeface="Times New Roman" panose="02020603050405020304" pitchFamily="18" charset="0"/>
                <a:ea typeface="Calibri" panose="020F0502020204030204" pitchFamily="34" charset="0"/>
                <a:cs typeface="Arial" panose="020B0604020202020204" pitchFamily="34" charset="0"/>
              </a:rPr>
              <a:t>t</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Y0</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1929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308919" y="148282"/>
                <a:ext cx="11430000" cy="3662798"/>
              </a:xfrm>
              <a:prstGeom prst="rect">
                <a:avLst/>
              </a:prstGeom>
            </p:spPr>
            <p:txBody>
              <a:bodyPr wrap="square">
                <a:spAutoFit/>
              </a:bodyPr>
              <a:lstStyle/>
              <a:p>
                <a:pPr algn="just">
                  <a:lnSpc>
                    <a:spcPct val="107000"/>
                  </a:lnSpc>
                  <a:spcAft>
                    <a:spcPts val="800"/>
                  </a:spcAft>
                  <a:tabLst>
                    <a:tab pos="1450975" algn="l"/>
                  </a:tabLst>
                </a:pPr>
                <a:r>
                  <a:rPr lang="en-US" sz="2000" dirty="0">
                    <a:latin typeface="Times New Roman" panose="02020603050405020304" pitchFamily="18" charset="0"/>
                    <a:ea typeface="Calibri" panose="020F0502020204030204" pitchFamily="34" charset="0"/>
                    <a:cs typeface="Arial" panose="020B0604020202020204" pitchFamily="34" charset="0"/>
                  </a:rPr>
                  <a:t>Ex-6  if the patterns X1=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0011</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and X2=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0101</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are to be stored, first convert them to</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r>
                  <a:rPr lang="en-US" sz="2000" dirty="0">
                    <a:latin typeface="Times New Roman" panose="02020603050405020304" pitchFamily="18" charset="0"/>
                    <a:ea typeface="Calibri" panose="020F0502020204030204" pitchFamily="34" charset="0"/>
                    <a:cs typeface="Arial" panose="020B0604020202020204" pitchFamily="34" charset="0"/>
                  </a:rPr>
                  <a:t>X1=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-1 -1 1 1</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and X2=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-1 1 -1 1</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To find the threshold: </a:t>
                </a:r>
                <a:r>
                  <a:rPr lang="en-US" sz="2000" dirty="0" smtClean="0">
                    <a:latin typeface="Calibri" panose="020F0502020204030204" pitchFamily="34" charset="0"/>
                    <a:ea typeface="Calibri" panose="020F0502020204030204" pitchFamily="34" charset="0"/>
                    <a:cs typeface="Arial" panose="020B0604020202020204" pitchFamily="34" charset="0"/>
                  </a:rPr>
                  <a:t>    </a:t>
                </a:r>
              </a:p>
              <a:p>
                <a:pPr algn="just">
                  <a:lnSpc>
                    <a:spcPct val="107000"/>
                  </a:lnSpc>
                  <a:spcAft>
                    <a:spcPts val="800"/>
                  </a:spcAft>
                  <a:tabLst>
                    <a:tab pos="1450975" algn="l"/>
                  </a:tabLst>
                </a:pPr>
                <a:r>
                  <a:rPr lang="en-US" dirty="0" smtClean="0">
                    <a:latin typeface="Times New Roman" panose="02020603050405020304" pitchFamily="18" charset="0"/>
                    <a:ea typeface="Calibri" panose="020F0502020204030204" pitchFamily="34" charset="0"/>
                    <a:cs typeface="Arial" panose="020B0604020202020204" pitchFamily="34" charset="0"/>
                  </a:rPr>
                  <a:t>1- </a:t>
                </a:r>
                <a:r>
                  <a:rPr lang="en-US" dirty="0">
                    <a:latin typeface="Times New Roman" panose="02020603050405020304" pitchFamily="18" charset="0"/>
                    <a:ea typeface="Calibri" panose="020F0502020204030204" pitchFamily="34" charset="0"/>
                    <a:cs typeface="Arial" panose="020B0604020202020204" pitchFamily="34" charset="0"/>
                  </a:rPr>
                  <a:t>The matrix </a:t>
                </a:r>
                <a14:m>
                  <m:oMath xmlns:m="http://schemas.openxmlformats.org/officeDocument/2006/math">
                    <m:d>
                      <m:dPr>
                        <m:begChr m:val="["/>
                        <m:endChr m:val="]"/>
                        <m:ctrlPr>
                          <a:rPr lang="en-US" i="1">
                            <a:latin typeface="Cambria Math" panose="02040503050406030204" pitchFamily="18" charset="0"/>
                            <a:ea typeface="Calibri" panose="020F0502020204030204" pitchFamily="34" charset="0"/>
                            <a:cs typeface="Times New Roman" panose="02020603050405020304" pitchFamily="18" charset="0"/>
                          </a:rPr>
                        </m:ctrlPr>
                      </m:dPr>
                      <m:e>
                        <m:m>
                          <m:mPr>
                            <m:mcs>
                              <m:mc>
                                <m:mcPr>
                                  <m:count m:val="1"/>
                                  <m:mcJc m:val="center"/>
                                </m:mcPr>
                              </m:mc>
                            </m:mcs>
                            <m:ctrlPr>
                              <a:rPr lang="en-US" i="1">
                                <a:latin typeface="Cambria Math" panose="02040503050406030204" pitchFamily="18" charset="0"/>
                                <a:ea typeface="Calibri" panose="020F0502020204030204" pitchFamily="34" charset="0"/>
                                <a:cs typeface="Times New Roman" panose="02020603050405020304" pitchFamily="18" charset="0"/>
                              </a:rPr>
                            </m:ctrlPr>
                          </m:mPr>
                          <m:mr>
                            <m:e>
                              <m:r>
                                <a:rPr lang="en-US" i="1">
                                  <a:latin typeface="Cambria Math" panose="02040503050406030204" pitchFamily="18" charset="0"/>
                                  <a:ea typeface="Calibri" panose="020F0502020204030204" pitchFamily="34" charset="0"/>
                                  <a:cs typeface="Times New Roman" panose="02020603050405020304" pitchFamily="18" charset="0"/>
                                </a:rPr>
                                <m:t>−</m:t>
                              </m:r>
                              <m:r>
                                <a:rPr lang="en-US" i="1">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1</m:t>
                              </m:r>
                            </m:e>
                          </m:mr>
                          <m:mr>
                            <m:e>
                              <m:r>
                                <a:rPr lang="en-US" i="1">
                                  <a:latin typeface="Cambria Math" panose="02040503050406030204" pitchFamily="18" charset="0"/>
                                  <a:ea typeface="Calibri" panose="020F0502020204030204" pitchFamily="34" charset="0"/>
                                  <a:cs typeface="Times New Roman" panose="02020603050405020304" pitchFamily="18" charset="0"/>
                                </a:rPr>
                                <m:t>−</m:t>
                              </m:r>
                              <m:r>
                                <a:rPr lang="en-US" i="1">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1</m:t>
                              </m:r>
                            </m:e>
                          </m:mr>
                        </m:m>
                      </m:e>
                    </m:d>
                  </m:oMath>
                </a14:m>
                <a:r>
                  <a:rPr lang="en-US" dirty="0">
                    <a:effectLst/>
                    <a:latin typeface="Calibri" panose="020F0502020204030204" pitchFamily="34" charset="0"/>
                    <a:ea typeface="Calibri" panose="020F0502020204030204" pitchFamily="34" charset="0"/>
                    <a:cs typeface="Arial" panose="020B060402020202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450975" algn="l"/>
                  </a:tabLs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2" name="Rectangle 1"/>
              <p:cNvSpPr>
                <a:spLocks noRot="1" noChangeAspect="1" noMove="1" noResize="1" noEditPoints="1" noAdjustHandles="1" noChangeArrowheads="1" noChangeShapeType="1" noTextEdit="1"/>
              </p:cNvSpPr>
              <p:nvPr/>
            </p:nvSpPr>
            <p:spPr>
              <a:xfrm>
                <a:off x="308919" y="148282"/>
                <a:ext cx="11430000" cy="3662798"/>
              </a:xfrm>
              <a:prstGeom prst="rect">
                <a:avLst/>
              </a:prstGeom>
              <a:blipFill>
                <a:blip r:embed="rId2"/>
                <a:stretch>
                  <a:fillRect l="-587" t="-998"/>
                </a:stretch>
              </a:blipFill>
            </p:spPr>
            <p:txBody>
              <a:bodyPr/>
              <a:lstStyle/>
              <a:p>
                <a:r>
                  <a:rPr lang="ar-IQ">
                    <a:noFill/>
                  </a:rPr>
                  <a:t> </a:t>
                </a:r>
              </a:p>
            </p:txBody>
          </p:sp>
        </mc:Fallback>
      </mc:AlternateContent>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469558" y="1828800"/>
            <a:ext cx="8748583" cy="4176583"/>
          </a:xfrm>
          <a:prstGeom prst="rect">
            <a:avLst/>
          </a:prstGeom>
          <a:noFill/>
          <a:ln>
            <a:noFill/>
          </a:ln>
        </p:spPr>
      </p:pic>
    </p:spTree>
    <p:extLst>
      <p:ext uri="{BB962C8B-B14F-4D97-AF65-F5344CB8AC3E}">
        <p14:creationId xmlns:p14="http://schemas.microsoft.com/office/powerpoint/2010/main" val="3459825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135" y="160638"/>
            <a:ext cx="9267568" cy="6726906"/>
          </a:xfrm>
          <a:prstGeom prst="rect">
            <a:avLst/>
          </a:prstGeom>
        </p:spPr>
        <p:txBody>
          <a:bodyPr wrap="square">
            <a:spAutoFit/>
          </a:bodyPr>
          <a:lstStyle/>
          <a:p>
            <a:pPr>
              <a:lnSpc>
                <a:spcPct val="107000"/>
              </a:lnSpc>
              <a:spcAft>
                <a:spcPts val="800"/>
              </a:spcAft>
              <a:tabLst>
                <a:tab pos="1450975" algn="l"/>
              </a:tabLst>
            </a:pPr>
            <a:r>
              <a:rPr lang="en-US" sz="2000" dirty="0">
                <a:latin typeface="Times New Roman" panose="02020603050405020304" pitchFamily="18" charset="0"/>
                <a:ea typeface="Calibri" panose="020F0502020204030204" pitchFamily="34" charset="0"/>
                <a:cs typeface="Arial" panose="020B0604020202020204" pitchFamily="34" charset="0"/>
              </a:rPr>
              <a:t>EX-7 consider the following samples are stored in a net: -</a:t>
            </a:r>
            <a:endParaRPr lang="en-US" sz="20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tabLst>
                <a:tab pos="1450975" algn="l"/>
              </a:tabLst>
            </a:pPr>
            <a:r>
              <a:rPr lang="en-US" sz="2000" dirty="0">
                <a:latin typeface="Times New Roman" panose="02020603050405020304" pitchFamily="18" charset="0"/>
                <a:ea typeface="Calibri" panose="020F0502020204030204" pitchFamily="34" charset="0"/>
                <a:cs typeface="Arial" panose="020B0604020202020204" pitchFamily="34" charset="0"/>
              </a:rPr>
              <a:t>                   M0=[0 1 0 0],    M1=[1 1 0 0],      M2=[0 0 1 1</a:t>
            </a:r>
            <a:r>
              <a:rPr lang="en-US" sz="2000" dirty="0" smtClean="0">
                <a:latin typeface="Times New Roman" panose="02020603050405020304" pitchFamily="18" charset="0"/>
                <a:ea typeface="Calibri" panose="020F0502020204030204" pitchFamily="34" charset="0"/>
                <a:cs typeface="Arial" panose="020B0604020202020204" pitchFamily="34" charset="0"/>
              </a:rPr>
              <a:t>]</a:t>
            </a:r>
          </a:p>
          <a:p>
            <a:pPr>
              <a:lnSpc>
                <a:spcPct val="107000"/>
              </a:lnSpc>
              <a:spcAft>
                <a:spcPts val="800"/>
              </a:spcAft>
              <a:tabLst>
                <a:tab pos="1450975" algn="l"/>
              </a:tabLst>
            </a:pPr>
            <a:endParaRPr lang="en-US" sz="16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450975" algn="l"/>
              </a:tabLst>
            </a:pPr>
            <a:endParaRPr lang="en-US" sz="16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450975" algn="l"/>
              </a:tabLst>
            </a:pPr>
            <a:endParaRPr lang="en-US" sz="16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450975" algn="l"/>
              </a:tabLst>
            </a:pPr>
            <a:endParaRPr lang="en-US" sz="16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450975" algn="l"/>
              </a:tabLst>
            </a:pPr>
            <a:endParaRPr lang="en-US" sz="1600" dirty="0">
              <a:effectLst/>
              <a:latin typeface="Times New Roman" panose="02020603050405020304" pitchFamily="18" charset="0"/>
              <a:ea typeface="Calibri" panose="020F0502020204030204" pitchFamily="34" charset="0"/>
              <a:cs typeface="Arial" panose="020B0604020202020204" pitchFamily="34" charset="0"/>
            </a:endParaRPr>
          </a:p>
          <a:p>
            <a:r>
              <a:rPr lang="en-US" sz="1600" dirty="0">
                <a:latin typeface="Times New Roman" panose="02020603050405020304" pitchFamily="18" charset="0"/>
                <a:ea typeface="Calibri" panose="020F0502020204030204" pitchFamily="34" charset="0"/>
                <a:cs typeface="Arial" panose="020B0604020202020204" pitchFamily="34" charset="0"/>
              </a:rPr>
              <a:t> </a:t>
            </a:r>
            <a:r>
              <a:rPr lang="en-US" sz="1600" dirty="0" smtClean="0">
                <a:latin typeface="Times New Roman" panose="02020603050405020304" pitchFamily="18" charset="0"/>
                <a:ea typeface="Calibri" panose="020F0502020204030204" pitchFamily="34" charset="0"/>
                <a:cs typeface="Arial" panose="020B0604020202020204" pitchFamily="34" charset="0"/>
              </a:rPr>
              <a:t>                                    </a:t>
            </a:r>
            <a:r>
              <a:rPr lang="en-US" sz="2000" dirty="0" smtClean="0">
                <a:latin typeface="Times New Roman" panose="02020603050405020304" pitchFamily="18" charset="0"/>
                <a:ea typeface="Calibri" panose="020F0502020204030204" pitchFamily="34" charset="0"/>
                <a:cs typeface="Arial" panose="020B0604020202020204" pitchFamily="34" charset="0"/>
              </a:rPr>
              <a:t>binary </a:t>
            </a:r>
            <a:r>
              <a:rPr lang="en-US" sz="2000" dirty="0">
                <a:latin typeface="Times New Roman" panose="02020603050405020304" pitchFamily="18" charset="0"/>
                <a:ea typeface="Calibri" panose="020F0502020204030204" pitchFamily="34" charset="0"/>
                <a:cs typeface="Arial" panose="020B0604020202020204" pitchFamily="34" charset="0"/>
              </a:rPr>
              <a:t>convert to </a:t>
            </a:r>
            <a:r>
              <a:rPr lang="en-US" sz="2000" dirty="0" smtClean="0">
                <a:latin typeface="Times New Roman" panose="02020603050405020304" pitchFamily="18" charset="0"/>
                <a:ea typeface="Calibri" panose="020F0502020204030204" pitchFamily="34" charset="0"/>
                <a:cs typeface="Arial" panose="020B0604020202020204" pitchFamily="34" charset="0"/>
              </a:rPr>
              <a:t>bipolar</a:t>
            </a:r>
          </a:p>
          <a:p>
            <a:endParaRPr lang="en-US" sz="2000" dirty="0">
              <a:latin typeface="Times New Roman" panose="02020603050405020304" pitchFamily="18" charset="0"/>
              <a:ea typeface="Calibri" panose="020F0502020204030204" pitchFamily="34" charset="0"/>
              <a:cs typeface="Arial" panose="020B0604020202020204" pitchFamily="34" charset="0"/>
            </a:endParaRPr>
          </a:p>
          <a:p>
            <a:r>
              <a:rPr lang="en-US" sz="2000" dirty="0">
                <a:latin typeface="Times New Roman" panose="02020603050405020304" pitchFamily="18" charset="0"/>
                <a:ea typeface="Calibri" panose="020F0502020204030204" pitchFamily="34" charset="0"/>
                <a:cs typeface="Arial" panose="020B0604020202020204" pitchFamily="34" charset="0"/>
              </a:rPr>
              <a:t>The binary input is (1110). We want the net to know which of samples is the </a:t>
            </a:r>
            <a:r>
              <a:rPr lang="en-US" sz="2000" dirty="0" err="1">
                <a:latin typeface="Times New Roman" panose="02020603050405020304" pitchFamily="18" charset="0"/>
                <a:ea typeface="Calibri" panose="020F0502020204030204" pitchFamily="34" charset="0"/>
                <a:cs typeface="Arial" panose="020B0604020202020204" pitchFamily="34" charset="0"/>
              </a:rPr>
              <a:t>i</a:t>
            </a:r>
            <a:r>
              <a:rPr lang="en-US" sz="2000" dirty="0">
                <a:latin typeface="Times New Roman" panose="02020603050405020304" pitchFamily="18" charset="0"/>
                <a:ea typeface="Calibri" panose="020F0502020204030204" pitchFamily="34" charset="0"/>
                <a:cs typeface="Arial" panose="020B0604020202020204" pitchFamily="34" charset="0"/>
              </a:rPr>
              <a:t>/p near to</a:t>
            </a:r>
            <a:r>
              <a:rPr lang="en-US" sz="2000" dirty="0" smtClean="0">
                <a:latin typeface="Times New Roman" panose="02020603050405020304" pitchFamily="18" charset="0"/>
                <a:ea typeface="Calibri" panose="020F0502020204030204" pitchFamily="34" charset="0"/>
                <a:cs typeface="Arial" panose="020B0604020202020204" pitchFamily="34" charset="0"/>
              </a:rPr>
              <a:t>?</a:t>
            </a:r>
          </a:p>
          <a:p>
            <a:r>
              <a:rPr lang="en-US" sz="2000" dirty="0" smtClean="0">
                <a:latin typeface="Times New Roman" panose="02020603050405020304" pitchFamily="18" charset="0"/>
                <a:ea typeface="Calibri" panose="020F0502020204030204" pitchFamily="34" charset="0"/>
                <a:cs typeface="Arial" panose="020B0604020202020204" pitchFamily="34" charset="0"/>
              </a:rPr>
              <a:t> </a:t>
            </a:r>
          </a:p>
          <a:p>
            <a:r>
              <a:rPr lang="en-US" sz="2000" dirty="0" smtClean="0">
                <a:latin typeface="Times New Roman" panose="02020603050405020304" pitchFamily="18" charset="0"/>
                <a:ea typeface="Calibri" panose="020F0502020204030204" pitchFamily="34" charset="0"/>
                <a:cs typeface="Arial" panose="020B0604020202020204" pitchFamily="34" charset="0"/>
              </a:rPr>
              <a:t>Note</a:t>
            </a:r>
            <a:r>
              <a:rPr lang="en-US" sz="2000" dirty="0">
                <a:latin typeface="Times New Roman" panose="02020603050405020304" pitchFamily="18" charset="0"/>
                <a:ea typeface="Calibri" panose="020F0502020204030204" pitchFamily="34" charset="0"/>
                <a:cs typeface="Arial" panose="020B0604020202020204" pitchFamily="34" charset="0"/>
              </a:rPr>
              <a:t>: - A binary Hopfield net can be used to determine whether an input vector is a “known” vector (i.e., one that was stored in the net) or “unknown” vector.</a:t>
            </a:r>
          </a:p>
          <a:p>
            <a:pPr>
              <a:lnSpc>
                <a:spcPct val="107000"/>
              </a:lnSpc>
              <a:spcAft>
                <a:spcPts val="800"/>
              </a:spcAft>
              <a:tabLst>
                <a:tab pos="1450975" algn="l"/>
              </a:tabLst>
            </a:pPr>
            <a:endParaRPr lang="en-US" sz="16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450975" algn="l"/>
              </a:tabLst>
            </a:pPr>
            <a:endParaRPr lang="en-US" sz="16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450975" algn="l"/>
              </a:tabLst>
            </a:pPr>
            <a:endParaRPr lang="en-US" sz="16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450975" algn="l"/>
              </a:tabLst>
            </a:pPr>
            <a:endParaRPr lang="en-US" sz="16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450975" algn="l"/>
              </a:tabLst>
            </a:pPr>
            <a:endParaRPr lang="en-US" sz="1600" dirty="0" smtClean="0">
              <a:latin typeface="Times New Roman" panose="02020603050405020304" pitchFamily="18" charset="0"/>
              <a:ea typeface="Calibri" panose="020F0502020204030204" pitchFamily="34" charset="0"/>
              <a:cs typeface="Arial" panose="020B0604020202020204" pitchFamily="34" charset="0"/>
            </a:endParaRPr>
          </a:p>
          <a:p>
            <a:pPr>
              <a:lnSpc>
                <a:spcPct val="107000"/>
              </a:lnSpc>
              <a:spcAft>
                <a:spcPts val="800"/>
              </a:spcAft>
              <a:tabLst>
                <a:tab pos="1450975" algn="l"/>
              </a:tabLst>
            </a:pP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099751" y="1359243"/>
            <a:ext cx="4658498" cy="1235676"/>
          </a:xfrm>
          <a:prstGeom prst="rect">
            <a:avLst/>
          </a:prstGeom>
          <a:noFill/>
          <a:ln>
            <a:noFill/>
          </a:ln>
        </p:spPr>
      </p:pic>
    </p:spTree>
    <p:extLst>
      <p:ext uri="{BB962C8B-B14F-4D97-AF65-F5344CB8AC3E}">
        <p14:creationId xmlns:p14="http://schemas.microsoft.com/office/powerpoint/2010/main" val="4098530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60639" y="0"/>
            <a:ext cx="4399004" cy="3225114"/>
          </a:xfrm>
          <a:prstGeom prst="rect">
            <a:avLst/>
          </a:prstGeom>
          <a:noFill/>
          <a:ln>
            <a:noFill/>
          </a:ln>
        </p:spPr>
      </p:pic>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5585254" y="111211"/>
            <a:ext cx="4683210" cy="5287241"/>
          </a:xfrm>
          <a:prstGeom prst="rect">
            <a:avLst/>
          </a:prstGeom>
          <a:noFill/>
          <a:ln>
            <a:noFill/>
          </a:ln>
        </p:spPr>
      </p:pic>
    </p:spTree>
    <p:extLst>
      <p:ext uri="{BB962C8B-B14F-4D97-AF65-F5344CB8AC3E}">
        <p14:creationId xmlns:p14="http://schemas.microsoft.com/office/powerpoint/2010/main" val="355858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23569"/>
            <a:ext cx="12192000" cy="487506"/>
          </a:xfrm>
          <a:prstGeom prst="rect">
            <a:avLst/>
          </a:prstGeom>
        </p:spPr>
        <p:txBody>
          <a:bodyPr wrap="square">
            <a:spAutoFit/>
          </a:bodyPr>
          <a:lstStyle/>
          <a:p>
            <a:pPr>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2-The </a:t>
            </a:r>
            <a:r>
              <a:rPr lang="en-US" sz="2400" dirty="0" err="1">
                <a:latin typeface="Times New Roman" panose="02020603050405020304" pitchFamily="18" charset="0"/>
                <a:ea typeface="Calibri" panose="020F0502020204030204" pitchFamily="34" charset="0"/>
                <a:cs typeface="Arial" panose="020B0604020202020204" pitchFamily="34" charset="0"/>
              </a:rPr>
              <a:t>i</a:t>
            </a:r>
            <a:r>
              <a:rPr lang="en-US" sz="2400" dirty="0">
                <a:latin typeface="Times New Roman" panose="02020603050405020304" pitchFamily="18" charset="0"/>
                <a:ea typeface="Calibri" panose="020F0502020204030204" pitchFamily="34" charset="0"/>
                <a:cs typeface="Arial" panose="020B0604020202020204" pitchFamily="34" charset="0"/>
              </a:rPr>
              <a:t>/p vector x = (1 1 1 0). For this vector, y= (1 1 1 0) Choose unit y1 to update its activation</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606378" y="611075"/>
            <a:ext cx="6042454" cy="5493163"/>
          </a:xfrm>
          <a:prstGeom prst="rect">
            <a:avLst/>
          </a:prstGeom>
          <a:noFill/>
          <a:ln>
            <a:noFill/>
          </a:ln>
        </p:spPr>
      </p:pic>
    </p:spTree>
    <p:extLst>
      <p:ext uri="{BB962C8B-B14F-4D97-AF65-F5344CB8AC3E}">
        <p14:creationId xmlns:p14="http://schemas.microsoft.com/office/powerpoint/2010/main" val="191408425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19</TotalTime>
  <Words>494</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Cambria Math</vt:lpstr>
      <vt:lpstr>Gill Sans MT</vt:lpstr>
      <vt:lpstr>Symbol</vt:lpstr>
      <vt:lpstr>Times New Roman</vt:lpstr>
      <vt:lpstr>Gallery</vt:lpstr>
      <vt:lpstr>ANN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dc:title>
  <dc:creator>lenovo</dc:creator>
  <cp:lastModifiedBy>lenovo</cp:lastModifiedBy>
  <cp:revision>3</cp:revision>
  <dcterms:created xsi:type="dcterms:W3CDTF">2018-11-13T07:40:24Z</dcterms:created>
  <dcterms:modified xsi:type="dcterms:W3CDTF">2018-11-13T07:59:39Z</dcterms:modified>
</cp:coreProperties>
</file>